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71" r:id="rId8"/>
    <p:sldId id="263" r:id="rId9"/>
    <p:sldId id="269" r:id="rId10"/>
    <p:sldId id="264" r:id="rId11"/>
    <p:sldId id="265" r:id="rId12"/>
    <p:sldId id="266" r:id="rId13"/>
    <p:sldId id="270" r:id="rId14"/>
    <p:sldId id="267" r:id="rId1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580" y="-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2016-9-12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接连接符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接连接符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接连接符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接连接符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椭圆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椭圆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椭圆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椭圆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椭圆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2016-9-12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2016-9-12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30820CF-B880-4189-942D-D702A7CBA730}" type="datetimeFigureOut">
              <a:rPr lang="zh-CN" altLang="en-US" smtClean="0"/>
              <a:pPr/>
              <a:t>2016-9-12</a:t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2016-9-12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接连接符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接连接符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接连接符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接连接符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椭圆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椭圆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椭圆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椭圆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椭圆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接连接符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2016-9-12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2016-9-12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0820CF-B880-4189-942D-D702A7CBA730}" type="datetimeFigureOut">
              <a:rPr lang="zh-CN" altLang="en-US" smtClean="0"/>
              <a:pPr/>
              <a:t>2016-9-12</a:t>
            </a:fld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2016-9-12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接连接符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接连接符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椭圆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1" name="日期占位符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30820CF-B880-4189-942D-D702A7CBA730}" type="datetimeFigureOut">
              <a:rPr lang="zh-CN" altLang="en-US" smtClean="0"/>
              <a:pPr/>
              <a:t>2016-9-12</a:t>
            </a:fld>
            <a:endParaRPr lang="zh-CN" altLang="en-US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3" name="页脚占位符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椭圆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10" name="直接连接符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接连接符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接连接符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接连接符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0820CF-B880-4189-942D-D702A7CBA730}" type="datetimeFigureOut">
              <a:rPr lang="zh-CN" altLang="en-US" smtClean="0"/>
              <a:pPr/>
              <a:t>2016-9-12</a:t>
            </a:fld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1" name="页脚占位符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2016-9-12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椭圆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210.36.17.99/bid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71572" y="2214554"/>
            <a:ext cx="7572428" cy="732306"/>
          </a:xfrm>
        </p:spPr>
        <p:txBody>
          <a:bodyPr>
            <a:noAutofit/>
          </a:bodyPr>
          <a:lstStyle/>
          <a:p>
            <a:r>
              <a:rPr lang="zh-CN" altLang="en-US" sz="5600" dirty="0" smtClean="0"/>
              <a:t>小额零星设备采购流程</a:t>
            </a:r>
            <a:endParaRPr lang="zh-CN" altLang="en-US" sz="5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8417" t="3968" r="6795" b="3758"/>
          <a:stretch>
            <a:fillRect/>
          </a:stretch>
        </p:blipFill>
        <p:spPr bwMode="auto">
          <a:xfrm rot="5400000">
            <a:off x="2962246" y="1109640"/>
            <a:ext cx="6786610" cy="471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857232"/>
            <a:ext cx="3924304" cy="378621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入库单有三联，请在设备科（</a:t>
            </a:r>
            <a:r>
              <a:rPr lang="en-US" altLang="zh-CN" dirty="0" smtClean="0"/>
              <a:t>330</a:t>
            </a:r>
            <a:r>
              <a:rPr lang="zh-CN" altLang="en-US" dirty="0" smtClean="0"/>
              <a:t>）办公室采购人盖章，同时验收老师签字后将入库单的第一联交还给固定资产科（</a:t>
            </a:r>
            <a:r>
              <a:rPr lang="en-US" altLang="zh-CN" dirty="0" smtClean="0"/>
              <a:t>321</a:t>
            </a:r>
            <a:r>
              <a:rPr lang="zh-CN" altLang="en-US" dirty="0" smtClean="0"/>
              <a:t>）办公室。</a:t>
            </a:r>
            <a:endParaRPr lang="zh-CN" altLang="en-US" dirty="0"/>
          </a:p>
        </p:txBody>
      </p:sp>
      <p:sp>
        <p:nvSpPr>
          <p:cNvPr id="6" name="圆角矩形标注 5"/>
          <p:cNvSpPr/>
          <p:nvPr/>
        </p:nvSpPr>
        <p:spPr>
          <a:xfrm>
            <a:off x="4071934" y="500042"/>
            <a:ext cx="4500594" cy="1714512"/>
          </a:xfrm>
          <a:prstGeom prst="wedgeRoundRectCallout">
            <a:avLst>
              <a:gd name="adj1" fmla="val -21680"/>
              <a:gd name="adj2" fmla="val 50278"/>
              <a:gd name="adj3" fmla="val 16667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5720" y="785794"/>
            <a:ext cx="8501122" cy="1143000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五、审计手续的办理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对于单台超过（含）</a:t>
            </a:r>
            <a:r>
              <a:rPr lang="en-US" altLang="zh-CN" dirty="0" smtClean="0"/>
              <a:t>5000</a:t>
            </a:r>
            <a:r>
              <a:rPr lang="zh-CN" altLang="en-US" dirty="0" smtClean="0"/>
              <a:t>元，批量超过（含）</a:t>
            </a:r>
            <a:r>
              <a:rPr lang="en-US" altLang="zh-CN" dirty="0" smtClean="0"/>
              <a:t>1</a:t>
            </a:r>
            <a:r>
              <a:rPr lang="zh-CN" altLang="en-US" dirty="0" smtClean="0"/>
              <a:t>万元的设备需审计。审计单一式两份，在设备科盖章后再去行政南楼审计处审计科（</a:t>
            </a:r>
            <a:r>
              <a:rPr lang="en-US" altLang="zh-CN" dirty="0" smtClean="0"/>
              <a:t>401</a:t>
            </a:r>
            <a:r>
              <a:rPr lang="zh-CN" altLang="en-US" dirty="0" smtClean="0"/>
              <a:t>）进行审计。填写样本如下：</a:t>
            </a:r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206" r="10546"/>
          <a:stretch>
            <a:fillRect/>
          </a:stretch>
        </p:blipFill>
        <p:spPr bwMode="auto">
          <a:xfrm rot="10800000">
            <a:off x="1000100" y="2143116"/>
            <a:ext cx="6929486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六、报销单的填写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报销单的填写模板：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1009" r="5505" b="-1324"/>
          <a:stretch>
            <a:fillRect/>
          </a:stretch>
        </p:blipFill>
        <p:spPr bwMode="auto">
          <a:xfrm>
            <a:off x="714348" y="1500174"/>
            <a:ext cx="742955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椭圆 4"/>
          <p:cNvSpPr/>
          <p:nvPr/>
        </p:nvSpPr>
        <p:spPr>
          <a:xfrm>
            <a:off x="6429388" y="3500438"/>
            <a:ext cx="1214446" cy="35719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标注 5"/>
          <p:cNvSpPr/>
          <p:nvPr/>
        </p:nvSpPr>
        <p:spPr>
          <a:xfrm>
            <a:off x="5643570" y="4214818"/>
            <a:ext cx="2214578" cy="571504"/>
          </a:xfrm>
          <a:prstGeom prst="wedgeRoundRectCallout">
            <a:avLst>
              <a:gd name="adj1" fmla="val 14278"/>
              <a:gd name="adj2" fmla="val -14148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教职工签名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4214810" y="3571876"/>
            <a:ext cx="1214446" cy="35719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标注 7"/>
          <p:cNvSpPr/>
          <p:nvPr/>
        </p:nvSpPr>
        <p:spPr>
          <a:xfrm>
            <a:off x="4071934" y="4214818"/>
            <a:ext cx="1428760" cy="571504"/>
          </a:xfrm>
          <a:prstGeom prst="wedgeRoundRectCallout">
            <a:avLst>
              <a:gd name="adj1" fmla="val -1614"/>
              <a:gd name="adj2" fmla="val -13815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不要填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发票背后需经手人、验收人和经费负责人签字（需均为学校教职工），如下图：</a:t>
            </a:r>
            <a:endParaRPr lang="zh-CN" altLang="en-US" dirty="0"/>
          </a:p>
        </p:txBody>
      </p:sp>
      <p:pic>
        <p:nvPicPr>
          <p:cNvPr id="1025" name="Picture 1" descr="C:\Users\dell\Documents\Tencent Files\549280530\Image\C2C\LNGWAO6{X5}45WM}%6RFC%8.jpg"/>
          <p:cNvPicPr>
            <a:picLocks noChangeAspect="1" noChangeArrowheads="1"/>
          </p:cNvPicPr>
          <p:nvPr/>
        </p:nvPicPr>
        <p:blipFill>
          <a:blip r:embed="rId2" cstate="print"/>
          <a:srcRect l="10585" r="3225"/>
          <a:stretch>
            <a:fillRect/>
          </a:stretch>
        </p:blipFill>
        <p:spPr bwMode="auto">
          <a:xfrm>
            <a:off x="500034" y="1357298"/>
            <a:ext cx="8143932" cy="53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86808" cy="1143000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七、报账所需的所有材料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在完成报销表、审定单、入库单相关程序后连同发票一起去财务处报账。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48" y="5715016"/>
            <a:ext cx="7215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仿宋" pitchFamily="49" charset="-122"/>
                <a:ea typeface="仿宋" pitchFamily="49" charset="-122"/>
              </a:rPr>
              <a:t>注：</a:t>
            </a:r>
            <a:r>
              <a:rPr lang="en-US" altLang="zh-CN" dirty="0" smtClean="0">
                <a:latin typeface="仿宋" pitchFamily="49" charset="-122"/>
                <a:ea typeface="仿宋" pitchFamily="49" charset="-122"/>
              </a:rPr>
              <a:t>1</a:t>
            </a:r>
            <a:r>
              <a:rPr lang="zh-CN" altLang="en-US" dirty="0" smtClean="0">
                <a:latin typeface="仿宋" pitchFamily="49" charset="-122"/>
                <a:ea typeface="仿宋" pitchFamily="49" charset="-122"/>
              </a:rPr>
              <a:t>）单台超过（含）</a:t>
            </a:r>
            <a:r>
              <a:rPr lang="en-US" altLang="zh-CN" dirty="0" smtClean="0">
                <a:latin typeface="仿宋" pitchFamily="49" charset="-122"/>
                <a:ea typeface="仿宋" pitchFamily="49" charset="-122"/>
              </a:rPr>
              <a:t>5000</a:t>
            </a:r>
            <a:r>
              <a:rPr lang="zh-CN" altLang="en-US" dirty="0" smtClean="0">
                <a:latin typeface="仿宋" pitchFamily="49" charset="-122"/>
                <a:ea typeface="仿宋" pitchFamily="49" charset="-122"/>
              </a:rPr>
              <a:t>元，批量超过（含）</a:t>
            </a:r>
            <a:r>
              <a:rPr lang="en-US" altLang="zh-CN" dirty="0" smtClean="0">
                <a:latin typeface="仿宋" pitchFamily="49" charset="-122"/>
                <a:ea typeface="仿宋" pitchFamily="49" charset="-122"/>
              </a:rPr>
              <a:t>1</a:t>
            </a:r>
            <a:r>
              <a:rPr lang="zh-CN" altLang="en-US" dirty="0" smtClean="0">
                <a:latin typeface="仿宋" pitchFamily="49" charset="-122"/>
                <a:ea typeface="仿宋" pitchFamily="49" charset="-122"/>
              </a:rPr>
              <a:t>万元的设备需要审计；</a:t>
            </a:r>
            <a:r>
              <a:rPr lang="en-US" altLang="zh-CN" dirty="0" smtClean="0">
                <a:latin typeface="仿宋" pitchFamily="49" charset="-122"/>
                <a:ea typeface="仿宋" pitchFamily="49" charset="-122"/>
              </a:rPr>
              <a:t>2</a:t>
            </a:r>
            <a:r>
              <a:rPr lang="zh-CN" altLang="en-US" dirty="0" smtClean="0">
                <a:latin typeface="仿宋" pitchFamily="49" charset="-122"/>
                <a:ea typeface="仿宋" pitchFamily="49" charset="-122"/>
              </a:rPr>
              <a:t>）通用设备单台（含）</a:t>
            </a:r>
            <a:r>
              <a:rPr lang="en-US" altLang="zh-CN" dirty="0" smtClean="0">
                <a:latin typeface="仿宋" pitchFamily="49" charset="-122"/>
                <a:ea typeface="仿宋" pitchFamily="49" charset="-122"/>
              </a:rPr>
              <a:t>1000</a:t>
            </a:r>
            <a:r>
              <a:rPr lang="zh-CN" altLang="en-US" dirty="0" smtClean="0">
                <a:latin typeface="仿宋" pitchFamily="49" charset="-122"/>
                <a:ea typeface="仿宋" pitchFamily="49" charset="-122"/>
              </a:rPr>
              <a:t>元，专用设备单台超过（含）</a:t>
            </a:r>
            <a:r>
              <a:rPr lang="en-US" altLang="zh-CN" dirty="0" smtClean="0">
                <a:latin typeface="仿宋" pitchFamily="49" charset="-122"/>
                <a:ea typeface="仿宋" pitchFamily="49" charset="-122"/>
              </a:rPr>
              <a:t>1500</a:t>
            </a:r>
            <a:r>
              <a:rPr lang="zh-CN" altLang="en-US" dirty="0" smtClean="0">
                <a:latin typeface="仿宋" pitchFamily="49" charset="-122"/>
                <a:ea typeface="仿宋" pitchFamily="49" charset="-122"/>
              </a:rPr>
              <a:t>元的设备需要验收和入库。</a:t>
            </a:r>
            <a:endParaRPr lang="zh-CN" altLang="en-US" dirty="0">
              <a:latin typeface="仿宋" pitchFamily="49" charset="-122"/>
              <a:ea typeface="仿宋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130" r="13952"/>
          <a:stretch>
            <a:fillRect/>
          </a:stretch>
        </p:blipFill>
        <p:spPr bwMode="auto">
          <a:xfrm rot="10800000">
            <a:off x="785786" y="1357297"/>
            <a:ext cx="2928958" cy="203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129" t="781" r="16742"/>
          <a:stretch>
            <a:fillRect/>
          </a:stretch>
        </p:blipFill>
        <p:spPr bwMode="auto">
          <a:xfrm rot="10800000">
            <a:off x="4786314" y="1357297"/>
            <a:ext cx="3024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8604" r="10701"/>
          <a:stretch>
            <a:fillRect/>
          </a:stretch>
        </p:blipFill>
        <p:spPr bwMode="auto">
          <a:xfrm>
            <a:off x="928662" y="3500437"/>
            <a:ext cx="2714644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C:\Users\dell\Documents\Tencent Files\549280530\Image\C2C\D4AN`T@3AUXR]3SUPHPGR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0" name="AutoShape 6" descr="C:\Users\dell\Documents\Tencent Files\549280530\Image\C2C\D4AN`T@3AUXR]3SUPHPGR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 l="1408" t="4088" r="13022"/>
          <a:stretch>
            <a:fillRect/>
          </a:stretch>
        </p:blipFill>
        <p:spPr bwMode="auto">
          <a:xfrm rot="10800000">
            <a:off x="4572000" y="3643313"/>
            <a:ext cx="328614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2976" y="0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smtClean="0"/>
              <a:t>一、</a:t>
            </a:r>
            <a:r>
              <a:rPr lang="zh-CN" altLang="en-US" sz="3200" smtClean="0"/>
              <a:t>小额</a:t>
            </a:r>
            <a:r>
              <a:rPr lang="zh-CN" altLang="en-US" sz="3200" dirty="0" smtClean="0"/>
              <a:t>零星设备采购流程</a:t>
            </a:r>
            <a:endParaRPr lang="zh-CN" altLang="en-US" sz="32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30261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/>
          <p:nvPr/>
        </p:nvSpPr>
        <p:spPr>
          <a:xfrm>
            <a:off x="251520" y="548680"/>
            <a:ext cx="324036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</a:rPr>
              <a:t>请在实验设备处主页登录广西大学设备采购管理系统，提交采购申请（不接收纸质申请）。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二、全国高校仪器设备竞价网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85720" y="1600200"/>
            <a:ext cx="7715304" cy="9001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2000" dirty="0" smtClean="0"/>
              <a:t>全国高校仪器设备竞价网登陆链接：</a:t>
            </a:r>
            <a:r>
              <a:rPr lang="en-US" altLang="zh-CN" sz="2000" dirty="0" smtClean="0">
                <a:hlinkClick r:id="rId2"/>
              </a:rPr>
              <a:t>http://210.36.17.99/bid/</a:t>
            </a:r>
            <a:r>
              <a:rPr lang="zh-CN" altLang="en-US" sz="2000" dirty="0" smtClean="0"/>
              <a:t>。</a:t>
            </a:r>
            <a:endParaRPr lang="en-US" altLang="zh-CN" sz="2000" dirty="0" smtClean="0"/>
          </a:p>
          <a:p>
            <a:pPr>
              <a:buNone/>
            </a:pPr>
            <a:r>
              <a:rPr lang="zh-CN" altLang="en-US" sz="2000" dirty="0" smtClean="0"/>
              <a:t>也可通过点击广西大学</a:t>
            </a:r>
            <a:r>
              <a:rPr lang="en-US" altLang="zh-CN" sz="2000" dirty="0" smtClean="0"/>
              <a:t>/</a:t>
            </a:r>
            <a:r>
              <a:rPr lang="zh-CN" altLang="en-US" sz="2000" dirty="0" smtClean="0"/>
              <a:t>实验设备处</a:t>
            </a:r>
            <a:r>
              <a:rPr lang="en-US" altLang="zh-CN" sz="2000" dirty="0" smtClean="0"/>
              <a:t>/</a:t>
            </a:r>
            <a:r>
              <a:rPr lang="zh-CN" altLang="en-US" sz="2000" dirty="0" smtClean="0"/>
              <a:t>左边第三个链接登录。</a:t>
            </a:r>
            <a:endParaRPr lang="zh-CN" alt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2714620"/>
            <a:ext cx="4831866" cy="353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椭圆 5"/>
          <p:cNvSpPr/>
          <p:nvPr/>
        </p:nvSpPr>
        <p:spPr>
          <a:xfrm>
            <a:off x="2357422" y="3929066"/>
            <a:ext cx="642942" cy="285752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标注 7"/>
          <p:cNvSpPr/>
          <p:nvPr/>
        </p:nvSpPr>
        <p:spPr>
          <a:xfrm>
            <a:off x="142844" y="5214950"/>
            <a:ext cx="3071834" cy="1214446"/>
          </a:xfrm>
          <a:prstGeom prst="wedgeRoundRectCallout">
            <a:avLst>
              <a:gd name="adj1" fmla="val 32789"/>
              <a:gd name="adj2" fmla="val -14138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尚未注册的教职工点击该处注册，并在注册后电话（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74121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）通知设备科授权。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2428860" y="3500438"/>
            <a:ext cx="714380" cy="35719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标注 9"/>
          <p:cNvSpPr/>
          <p:nvPr/>
        </p:nvSpPr>
        <p:spPr>
          <a:xfrm>
            <a:off x="4071934" y="2786058"/>
            <a:ext cx="2071701" cy="1143008"/>
          </a:xfrm>
          <a:prstGeom prst="wedgeRoundRectCallout">
            <a:avLst>
              <a:gd name="adj1" fmla="val -110337"/>
              <a:gd name="adj2" fmla="val 2886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已注册的教职工在此输入账号和密码即可登陆。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p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77402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椭圆 4"/>
          <p:cNvSpPr/>
          <p:nvPr/>
        </p:nvSpPr>
        <p:spPr>
          <a:xfrm>
            <a:off x="714348" y="1857364"/>
            <a:ext cx="857256" cy="35719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标注 5"/>
          <p:cNvSpPr/>
          <p:nvPr/>
        </p:nvSpPr>
        <p:spPr>
          <a:xfrm>
            <a:off x="2214546" y="2714620"/>
            <a:ext cx="2143139" cy="928694"/>
          </a:xfrm>
          <a:prstGeom prst="wedgeRoundRectCallout">
            <a:avLst>
              <a:gd name="adj1" fmla="val -91303"/>
              <a:gd name="adj2" fmla="val -12481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登陆后点击竞价类填写申购单。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9101789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椭圆 4"/>
          <p:cNvSpPr/>
          <p:nvPr/>
        </p:nvSpPr>
        <p:spPr>
          <a:xfrm>
            <a:off x="5500694" y="1428736"/>
            <a:ext cx="857256" cy="35719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标注 5"/>
          <p:cNvSpPr/>
          <p:nvPr/>
        </p:nvSpPr>
        <p:spPr>
          <a:xfrm>
            <a:off x="6786578" y="2143116"/>
            <a:ext cx="2000264" cy="571504"/>
          </a:xfrm>
          <a:prstGeom prst="wedgeRoundRectCallout">
            <a:avLst>
              <a:gd name="adj1" fmla="val -91303"/>
              <a:gd name="adj2" fmla="val -12481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个工作日截标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928662" y="2500306"/>
            <a:ext cx="857256" cy="35719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标注 7"/>
          <p:cNvSpPr/>
          <p:nvPr/>
        </p:nvSpPr>
        <p:spPr>
          <a:xfrm>
            <a:off x="2571736" y="2000240"/>
            <a:ext cx="2214578" cy="571504"/>
          </a:xfrm>
          <a:prstGeom prst="wedgeRoundRectCallout">
            <a:avLst>
              <a:gd name="adj1" fmla="val -108446"/>
              <a:gd name="adj2" fmla="val 7073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点击该处填写采购设备的具体信息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2071670" y="2928934"/>
            <a:ext cx="857256" cy="35719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500430" y="2928934"/>
            <a:ext cx="1214446" cy="35719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标注 10"/>
          <p:cNvSpPr/>
          <p:nvPr/>
        </p:nvSpPr>
        <p:spPr>
          <a:xfrm>
            <a:off x="2571736" y="3929066"/>
            <a:ext cx="2214578" cy="571504"/>
          </a:xfrm>
          <a:prstGeom prst="wedgeRoundRectCallout">
            <a:avLst>
              <a:gd name="adj1" fmla="val -51672"/>
              <a:gd name="adj2" fmla="val -19037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2571736" y="3929066"/>
            <a:ext cx="2214578" cy="571504"/>
          </a:xfrm>
          <a:prstGeom prst="wedgeRoundRectCallout">
            <a:avLst>
              <a:gd name="adj1" fmla="val 20299"/>
              <a:gd name="adj2" fmla="val -1814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填写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个品牌，对应要填写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个型号。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496"/>
            <a:ext cx="9144000" cy="37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3783" y="6215083"/>
            <a:ext cx="2630217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圆角矩形标注 12"/>
          <p:cNvSpPr/>
          <p:nvPr/>
        </p:nvSpPr>
        <p:spPr>
          <a:xfrm>
            <a:off x="5724532" y="2795582"/>
            <a:ext cx="3357586" cy="1571636"/>
          </a:xfrm>
          <a:prstGeom prst="wedgeRoundRectCallout">
            <a:avLst>
              <a:gd name="adj1" fmla="val 32330"/>
              <a:gd name="adj2" fmla="val 17838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0"/>
            <a:ext cx="4214810" cy="255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椭圆 5"/>
          <p:cNvSpPr/>
          <p:nvPr/>
        </p:nvSpPr>
        <p:spPr>
          <a:xfrm>
            <a:off x="1928794" y="1571612"/>
            <a:ext cx="857256" cy="35719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标注 6"/>
          <p:cNvSpPr/>
          <p:nvPr/>
        </p:nvSpPr>
        <p:spPr>
          <a:xfrm>
            <a:off x="3786182" y="1000108"/>
            <a:ext cx="2428892" cy="571504"/>
          </a:xfrm>
          <a:prstGeom prst="wedgeRoundRectCallout">
            <a:avLst>
              <a:gd name="adj1" fmla="val -108446"/>
              <a:gd name="adj2" fmla="val 8007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开标后点击用户初选，选择中标供应商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0" y="5214950"/>
            <a:ext cx="857256" cy="35719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标注 8"/>
          <p:cNvSpPr/>
          <p:nvPr/>
        </p:nvSpPr>
        <p:spPr>
          <a:xfrm>
            <a:off x="142844" y="3714752"/>
            <a:ext cx="2428892" cy="571504"/>
          </a:xfrm>
          <a:prstGeom prst="wedgeRoundRectCallout">
            <a:avLst>
              <a:gd name="adj1" fmla="val -38172"/>
              <a:gd name="adj2" fmla="val 25607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点击公司名称后显示公司的联系方式。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215206" y="5214950"/>
            <a:ext cx="857256" cy="35719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标注 10"/>
          <p:cNvSpPr/>
          <p:nvPr/>
        </p:nvSpPr>
        <p:spPr>
          <a:xfrm>
            <a:off x="5715008" y="2786058"/>
            <a:ext cx="3357586" cy="1571636"/>
          </a:xfrm>
          <a:prstGeom prst="wedgeRoundRectCallout">
            <a:avLst>
              <a:gd name="adj1" fmla="val 6911"/>
              <a:gd name="adj2" fmla="val 12069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跟拟中标公司联系后确定设备、价格、供货时间等信息无误后，选择该供应商，并点击提交。原则上最低价中标。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7467600" cy="785834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三、政府采购进口产品申请表模板下载链接：</a:t>
            </a:r>
            <a:endParaRPr lang="zh-CN" altLang="en-US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42910" y="1357298"/>
            <a:ext cx="7467600" cy="614354"/>
          </a:xfrm>
        </p:spPr>
        <p:txBody>
          <a:bodyPr/>
          <a:lstStyle/>
          <a:p>
            <a:pPr>
              <a:buNone/>
            </a:pPr>
            <a:r>
              <a:rPr lang="en-US" altLang="zh-CN" dirty="0" smtClean="0"/>
              <a:t>http://sysbc.gxu.edu.cn/xzzx/sbkxgcl.htm</a:t>
            </a:r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78000"/>
            <a:ext cx="3059321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178000"/>
            <a:ext cx="2995199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9127" y="2178000"/>
            <a:ext cx="3034873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4282" y="1214422"/>
            <a:ext cx="8429684" cy="1857380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en-US" altLang="zh-CN" sz="2400" dirty="0" smtClean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/>
            </a:r>
            <a:br>
              <a:rPr lang="en-US" altLang="zh-CN" sz="2400" dirty="0" smtClean="0">
                <a:solidFill>
                  <a:schemeClr val="tx1"/>
                </a:solidFill>
                <a:latin typeface="+mn-ea"/>
                <a:ea typeface="+mn-ea"/>
                <a:cs typeface="+mn-cs"/>
              </a:rPr>
            </a:br>
            <a:r>
              <a:rPr lang="zh-CN" altLang="en-US" sz="2400" dirty="0" smtClean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供应商中标后，需同时提供设备、验收单和发票。</a:t>
            </a:r>
            <a:r>
              <a:rPr lang="en-US" altLang="zh-CN" sz="2400" dirty="0" smtClean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/>
            </a:r>
            <a:br>
              <a:rPr lang="en-US" altLang="zh-CN" sz="2400" dirty="0" smtClean="0">
                <a:solidFill>
                  <a:schemeClr val="tx1"/>
                </a:solidFill>
                <a:latin typeface="+mn-ea"/>
                <a:ea typeface="+mn-ea"/>
                <a:cs typeface="+mn-cs"/>
              </a:rPr>
            </a:br>
            <a:r>
              <a:rPr lang="zh-CN" altLang="en-US" sz="2400" dirty="0" smtClean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注：通用设备单台超过（含）</a:t>
            </a:r>
            <a:r>
              <a:rPr lang="en-US" altLang="zh-CN" sz="2400" dirty="0" smtClean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1000</a:t>
            </a:r>
            <a:r>
              <a:rPr lang="zh-CN" altLang="en-US" sz="2400" dirty="0" smtClean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元，专用设备单台超过（含）</a:t>
            </a:r>
            <a:r>
              <a:rPr lang="en-US" altLang="zh-CN" sz="2400" dirty="0" smtClean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1500</a:t>
            </a:r>
            <a:r>
              <a:rPr lang="zh-CN" altLang="en-US" sz="2400" dirty="0" smtClean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元的设备需要验收和入库。如果金额不到入库限额的设备，需持发票到设备处固定资产科加盖低值易耗品的章。</a:t>
            </a:r>
            <a:endParaRPr lang="zh-CN" altLang="en-US" sz="2400" dirty="0">
              <a:solidFill>
                <a:schemeClr val="tx1"/>
              </a:solidFill>
              <a:latin typeface="+mn-ea"/>
              <a:ea typeface="+mn-ea"/>
              <a:cs typeface="+mn-cs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 l="11392" r="5063"/>
          <a:stretch>
            <a:fillRect/>
          </a:stretch>
        </p:blipFill>
        <p:spPr bwMode="auto">
          <a:xfrm>
            <a:off x="2000232" y="3571876"/>
            <a:ext cx="4714908" cy="317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椭圆 3"/>
          <p:cNvSpPr/>
          <p:nvPr/>
        </p:nvSpPr>
        <p:spPr>
          <a:xfrm>
            <a:off x="3643306" y="4929198"/>
            <a:ext cx="1142976" cy="571504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14282" y="428604"/>
            <a:ext cx="785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四、入库手续的办理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5312" t="7113" r="8040" b="9542"/>
          <a:stretch>
            <a:fillRect/>
          </a:stretch>
        </p:blipFill>
        <p:spPr bwMode="auto">
          <a:xfrm>
            <a:off x="33954" y="1142984"/>
            <a:ext cx="911004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圆角矩形标注 14"/>
          <p:cNvSpPr/>
          <p:nvPr/>
        </p:nvSpPr>
        <p:spPr>
          <a:xfrm>
            <a:off x="5429193" y="4214818"/>
            <a:ext cx="3714807" cy="1500198"/>
          </a:xfrm>
          <a:prstGeom prst="wedgeRoundRectCallout">
            <a:avLst>
              <a:gd name="adj1" fmla="val 37162"/>
              <a:gd name="adj2" fmla="val -6939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28596" y="571480"/>
            <a:ext cx="8429684" cy="571504"/>
          </a:xfrm>
        </p:spPr>
        <p:txBody>
          <a:bodyPr/>
          <a:lstStyle/>
          <a:p>
            <a:pPr>
              <a:buNone/>
            </a:pPr>
            <a:r>
              <a:rPr lang="zh-CN" altLang="en-US" dirty="0" smtClean="0"/>
              <a:t>验收单模板链接：</a:t>
            </a:r>
            <a:r>
              <a:rPr lang="en-US" altLang="zh-CN" dirty="0" smtClean="0"/>
              <a:t> http://sysbc.gxu.edu.cn/xzzx/sbkxgcl.htm</a:t>
            </a:r>
            <a:endParaRPr lang="zh-CN" altLang="en-US" dirty="0"/>
          </a:p>
        </p:txBody>
      </p:sp>
      <p:sp>
        <p:nvSpPr>
          <p:cNvPr id="5" name="圆角矩形 4"/>
          <p:cNvSpPr/>
          <p:nvPr/>
        </p:nvSpPr>
        <p:spPr>
          <a:xfrm>
            <a:off x="428596" y="2285992"/>
            <a:ext cx="7858180" cy="192882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标注 5"/>
          <p:cNvSpPr/>
          <p:nvPr/>
        </p:nvSpPr>
        <p:spPr>
          <a:xfrm>
            <a:off x="6429388" y="1785926"/>
            <a:ext cx="2428892" cy="571504"/>
          </a:xfrm>
          <a:prstGeom prst="wedgeRoundRectCallout">
            <a:avLst>
              <a:gd name="adj1" fmla="val -38172"/>
              <a:gd name="adj2" fmla="val 25607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供应商填写并盖章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00034" y="4286256"/>
            <a:ext cx="8501122" cy="150019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标注 7"/>
          <p:cNvSpPr/>
          <p:nvPr/>
        </p:nvSpPr>
        <p:spPr>
          <a:xfrm>
            <a:off x="5429193" y="4214818"/>
            <a:ext cx="3714807" cy="1500198"/>
          </a:xfrm>
          <a:prstGeom prst="wedgeRoundRectCallout">
            <a:avLst>
              <a:gd name="adj1" fmla="val -77392"/>
              <a:gd name="adj2" fmla="val 1207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采购老师填写盖学院章，并在学院录入固定资产。然后到设备科（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330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）确认采购信息，再去固定资产科（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321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）打印入库单。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143372" y="6000768"/>
            <a:ext cx="1428760" cy="509590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标注 11"/>
          <p:cNvSpPr/>
          <p:nvPr/>
        </p:nvSpPr>
        <p:spPr>
          <a:xfrm>
            <a:off x="1357290" y="6286520"/>
            <a:ext cx="2357453" cy="444503"/>
          </a:xfrm>
          <a:prstGeom prst="wedgeRoundRectCallout">
            <a:avLst>
              <a:gd name="adj1" fmla="val 82568"/>
              <a:gd name="adj2" fmla="val -4603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设备科（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330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）填写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 flipH="1">
            <a:off x="5715007" y="6000768"/>
            <a:ext cx="3286148" cy="509590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标注 12"/>
          <p:cNvSpPr/>
          <p:nvPr/>
        </p:nvSpPr>
        <p:spPr>
          <a:xfrm flipH="1">
            <a:off x="5857884" y="6296068"/>
            <a:ext cx="3000396" cy="444503"/>
          </a:xfrm>
          <a:prstGeom prst="wedgeRoundRectCallout">
            <a:avLst>
              <a:gd name="adj1" fmla="val 22708"/>
              <a:gd name="adj2" fmla="val -11131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固定资产科（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321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）填写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0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凸显">
  <a:themeElements>
    <a:clrScheme name="凸显">
      <a:dk1>
        <a:sysClr val="windowText" lastClr="000000"/>
      </a:dk1>
      <a:lt1>
        <a:sysClr val="window" lastClr="CCE8C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凸显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凸显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348</TotalTime>
  <Words>373</Words>
  <Application>Microsoft Office PowerPoint</Application>
  <PresentationFormat>全屏显示(4:3)</PresentationFormat>
  <Paragraphs>32</Paragraphs>
  <Slides>14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5" baseType="lpstr">
      <vt:lpstr>凸显</vt:lpstr>
      <vt:lpstr>小额零星设备采购流程</vt:lpstr>
      <vt:lpstr>幻灯片 2</vt:lpstr>
      <vt:lpstr>二、全国高校仪器设备竞价网</vt:lpstr>
      <vt:lpstr>幻灯片 4</vt:lpstr>
      <vt:lpstr>幻灯片 5</vt:lpstr>
      <vt:lpstr>幻灯片 6</vt:lpstr>
      <vt:lpstr>三、政府采购进口产品申请表模板下载链接：</vt:lpstr>
      <vt:lpstr> 供应商中标后，需同时提供设备、验收单和发票。 注：通用设备单台超过（含）1000元，专用设备单台超过（含）1500元的设备需要验收和入库。如果金额不到入库限额的设备，需持发票到设备处固定资产科加盖低值易耗品的章。</vt:lpstr>
      <vt:lpstr>幻灯片 9</vt:lpstr>
      <vt:lpstr> 入库单有三联，请在设备科（330）办公室采购人盖章，同时验收老师签字后将入库单的第一联交还给固定资产科（321）办公室。</vt:lpstr>
      <vt:lpstr>五、审计手续的办理 对于单台超过（含）5000元，批量超过（含）1万元的设备需审计。审计单一式两份，在设备科盖章后再去行政南楼审计处审计科（401）进行审计。填写样本如下：</vt:lpstr>
      <vt:lpstr>六、报销单的填写 报销单的填写模板：</vt:lpstr>
      <vt:lpstr>发票背后需经手人、验收人和经费负责人签字（需均为学校教职工），如下图：</vt:lpstr>
      <vt:lpstr>七、报账所需的所有材料 在完成报销表、审定单、入库单相关程序后连同发票一起去财务处报账。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小额零星设备采购流程</dc:title>
  <dc:creator>dell</dc:creator>
  <cp:lastModifiedBy>dell</cp:lastModifiedBy>
  <cp:revision>79</cp:revision>
  <dcterms:created xsi:type="dcterms:W3CDTF">2015-03-24T00:58:48Z</dcterms:created>
  <dcterms:modified xsi:type="dcterms:W3CDTF">2016-09-12T08:56:43Z</dcterms:modified>
</cp:coreProperties>
</file>